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93"/>
    <a:srgbClr val="D2B432"/>
    <a:srgbClr val="FFDD4F"/>
    <a:srgbClr val="CCFFFF"/>
    <a:srgbClr val="FF89D8"/>
    <a:srgbClr val="FF66CC"/>
    <a:srgbClr val="CC0066"/>
    <a:srgbClr val="FF33CC"/>
    <a:srgbClr val="FFFF66"/>
    <a:srgbClr val="FF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468" cy="494178"/>
          </a:xfrm>
          <a:prstGeom prst="rect">
            <a:avLst/>
          </a:prstGeom>
        </p:spPr>
        <p:txBody>
          <a:bodyPr vert="horz" lIns="89786" tIns="44893" rIns="89786" bIns="448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743" y="0"/>
            <a:ext cx="2918468" cy="494178"/>
          </a:xfrm>
          <a:prstGeom prst="rect">
            <a:avLst/>
          </a:prstGeom>
        </p:spPr>
        <p:txBody>
          <a:bodyPr vert="horz" lIns="89786" tIns="44893" rIns="89786" bIns="44893" rtlCol="0"/>
          <a:lstStyle>
            <a:lvl1pPr algn="r">
              <a:defRPr sz="1200"/>
            </a:lvl1pPr>
          </a:lstStyle>
          <a:p>
            <a:fld id="{47872550-7022-487C-A87A-0F3A105B2F61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6" tIns="44893" rIns="89786" bIns="448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36" y="4749430"/>
            <a:ext cx="5388300" cy="3886179"/>
          </a:xfrm>
          <a:prstGeom prst="rect">
            <a:avLst/>
          </a:prstGeom>
        </p:spPr>
        <p:txBody>
          <a:bodyPr vert="horz" lIns="89786" tIns="44893" rIns="89786" bIns="448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5312"/>
            <a:ext cx="2918468" cy="494178"/>
          </a:xfrm>
          <a:prstGeom prst="rect">
            <a:avLst/>
          </a:prstGeom>
        </p:spPr>
        <p:txBody>
          <a:bodyPr vert="horz" lIns="89786" tIns="44893" rIns="89786" bIns="448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743" y="9375312"/>
            <a:ext cx="2918468" cy="494178"/>
          </a:xfrm>
          <a:prstGeom prst="rect">
            <a:avLst/>
          </a:prstGeom>
        </p:spPr>
        <p:txBody>
          <a:bodyPr vert="horz" lIns="89786" tIns="44893" rIns="89786" bIns="44893" rtlCol="0" anchor="b"/>
          <a:lstStyle>
            <a:lvl1pPr algn="r">
              <a:defRPr sz="1200"/>
            </a:lvl1pPr>
          </a:lstStyle>
          <a:p>
            <a:fld id="{542DBA0C-923E-4A58-B354-1F1C186F1E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463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DBA0C-923E-4A58-B354-1F1C186F1E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707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57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53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71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53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47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20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87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725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480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17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50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2A958-AFFD-4E26-B97B-61E79249F240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0EF58-5CB6-431D-AF35-3CC831032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46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平行四辺形 135"/>
          <p:cNvSpPr/>
          <p:nvPr/>
        </p:nvSpPr>
        <p:spPr>
          <a:xfrm>
            <a:off x="238395" y="65785"/>
            <a:ext cx="12067504" cy="6787614"/>
          </a:xfrm>
          <a:prstGeom prst="parallelogram">
            <a:avLst>
              <a:gd name="adj" fmla="val 21447"/>
            </a:avLst>
          </a:prstGeom>
          <a:gradFill flip="none" rotWithShape="1">
            <a:gsLst>
              <a:gs pos="0">
                <a:srgbClr val="92D050"/>
              </a:gs>
              <a:gs pos="45000">
                <a:srgbClr val="92D050"/>
              </a:gs>
              <a:gs pos="94000">
                <a:srgbClr val="FFFF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350"/>
          </a:p>
        </p:txBody>
      </p:sp>
      <p:sp>
        <p:nvSpPr>
          <p:cNvPr id="187" name="楕円 6"/>
          <p:cNvSpPr/>
          <p:nvPr/>
        </p:nvSpPr>
        <p:spPr>
          <a:xfrm rot="1602576">
            <a:off x="987607" y="1338777"/>
            <a:ext cx="10848246" cy="3663417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88" kern="100"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en-US" sz="788" kern="100"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楕円 6"/>
          <p:cNvSpPr/>
          <p:nvPr/>
        </p:nvSpPr>
        <p:spPr>
          <a:xfrm rot="19704561">
            <a:off x="1499705" y="1118616"/>
            <a:ext cx="9469072" cy="4708483"/>
          </a:xfrm>
          <a:prstGeom prst="ellipse">
            <a:avLst/>
          </a:prstGeom>
          <a:solidFill>
            <a:srgbClr val="FF89D8"/>
          </a:solidFill>
          <a:ln>
            <a:noFill/>
          </a:ln>
          <a:effectLst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88" kern="100"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en-US" sz="788" kern="100"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01" name="グループ化 100"/>
          <p:cNvGrpSpPr/>
          <p:nvPr/>
        </p:nvGrpSpPr>
        <p:grpSpPr>
          <a:xfrm>
            <a:off x="635646" y="400618"/>
            <a:ext cx="2125980" cy="1238250"/>
            <a:chOff x="-8410" y="247597"/>
            <a:chExt cx="2834640" cy="1651000"/>
          </a:xfrm>
        </p:grpSpPr>
        <p:sp>
          <p:nvSpPr>
            <p:cNvPr id="18" name="フローチャート: 判断 17"/>
            <p:cNvSpPr/>
            <p:nvPr/>
          </p:nvSpPr>
          <p:spPr>
            <a:xfrm>
              <a:off x="-8410" y="247597"/>
              <a:ext cx="2834640" cy="1651000"/>
            </a:xfrm>
            <a:prstGeom prst="flowChartDecision">
              <a:avLst/>
            </a:prstGeom>
            <a:solidFill>
              <a:srgbClr val="F1FD7B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perspectiveLeft"/>
              <a:lightRig rig="threePt" dir="t"/>
            </a:scene3d>
            <a:sp3d>
              <a:bevelT/>
            </a:sp3d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350"/>
            </a:p>
          </p:txBody>
        </p:sp>
        <p:sp>
          <p:nvSpPr>
            <p:cNvPr id="19" name="テキスト ボックス 2"/>
            <p:cNvSpPr txBox="1">
              <a:spLocks noChangeArrowheads="1"/>
            </p:cNvSpPr>
            <p:nvPr/>
          </p:nvSpPr>
          <p:spPr bwMode="auto">
            <a:xfrm>
              <a:off x="773087" y="683654"/>
              <a:ext cx="1459319" cy="1075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吉田小中</a:t>
              </a:r>
              <a:endParaRPr lang="en-US" altLang="ja-JP" sz="14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一貫教育</a:t>
              </a:r>
              <a:endPara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" name="グループ化 101"/>
          <p:cNvGrpSpPr/>
          <p:nvPr/>
        </p:nvGrpSpPr>
        <p:grpSpPr>
          <a:xfrm>
            <a:off x="9556358" y="5249218"/>
            <a:ext cx="2125980" cy="1238250"/>
            <a:chOff x="9088034" y="4979084"/>
            <a:chExt cx="2834640" cy="1651000"/>
          </a:xfrm>
        </p:grpSpPr>
        <p:sp>
          <p:nvSpPr>
            <p:cNvPr id="20" name="フローチャート: 判断 19"/>
            <p:cNvSpPr/>
            <p:nvPr/>
          </p:nvSpPr>
          <p:spPr>
            <a:xfrm>
              <a:off x="9088034" y="4979084"/>
              <a:ext cx="2834640" cy="1651000"/>
            </a:xfrm>
            <a:prstGeom prst="flowChartDecision">
              <a:avLst/>
            </a:prstGeom>
            <a:solidFill>
              <a:srgbClr val="EDFD59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350"/>
            </a:p>
          </p:txBody>
        </p:sp>
        <p:sp>
          <p:nvSpPr>
            <p:cNvPr id="21" name="テキスト ボックス 2"/>
            <p:cNvSpPr txBox="1">
              <a:spLocks noChangeArrowheads="1"/>
            </p:cNvSpPr>
            <p:nvPr/>
          </p:nvSpPr>
          <p:spPr bwMode="auto">
            <a:xfrm>
              <a:off x="9678538" y="5436392"/>
              <a:ext cx="1721485" cy="1075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３校合同</a:t>
              </a:r>
              <a:r>
                <a:rPr lang="en-US" altLang="ja-JP" sz="1400" kern="1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CS</a:t>
              </a:r>
            </a:p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関係機関</a:t>
              </a:r>
              <a:endParaRPr lang="en-US" altLang="ja-JP" sz="14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pPr algn="ctr"/>
              <a:endParaRPr lang="ja-JP" altLang="en-US" sz="788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6875928" y="3216730"/>
            <a:ext cx="1045601" cy="37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noAutofit/>
          </a:bodyPr>
          <a:lstStyle/>
          <a:p>
            <a:pPr algn="just"/>
            <a:endParaRPr lang="ja-JP" altLang="en-US" sz="1200" kern="100" dirty="0">
              <a:solidFill>
                <a:schemeClr val="bg2">
                  <a:lumMod val="2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3354458" y="424387"/>
            <a:ext cx="1885663" cy="1249867"/>
            <a:chOff x="3631563" y="698869"/>
            <a:chExt cx="2228946" cy="1154561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3631563" y="698869"/>
              <a:ext cx="2228946" cy="1154561"/>
              <a:chOff x="-1" y="0"/>
              <a:chExt cx="2229275" cy="1155243"/>
            </a:xfrm>
          </p:grpSpPr>
          <p:sp>
            <p:nvSpPr>
              <p:cNvPr id="51" name="楕円 50"/>
              <p:cNvSpPr/>
              <p:nvPr/>
            </p:nvSpPr>
            <p:spPr>
              <a:xfrm>
                <a:off x="103589" y="323317"/>
                <a:ext cx="2125685" cy="831863"/>
              </a:xfrm>
              <a:prstGeom prst="ellipse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350"/>
              </a:p>
            </p:txBody>
          </p:sp>
          <p:sp>
            <p:nvSpPr>
              <p:cNvPr id="52" name="円形吹き出し 51"/>
              <p:cNvSpPr/>
              <p:nvPr/>
            </p:nvSpPr>
            <p:spPr>
              <a:xfrm>
                <a:off x="-1" y="0"/>
                <a:ext cx="1744962" cy="798588"/>
              </a:xfrm>
              <a:prstGeom prst="wedgeEllipseCallout">
                <a:avLst>
                  <a:gd name="adj1" fmla="val -62343"/>
                  <a:gd name="adj2" fmla="val 54169"/>
                </a:avLst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788" kern="100">
                    <a:latin typeface="游明朝" panose="02020400000000000000" pitchFamily="18" charset="-128"/>
                    <a:ea typeface="游明朝" panose="02020400000000000000" pitchFamily="18" charset="-128"/>
                    <a:cs typeface="Times New Roman" panose="02020603050405020304" pitchFamily="18" charset="0"/>
                  </a:rPr>
                  <a:t> </a:t>
                </a:r>
                <a:endParaRPr lang="ja-JP" altLang="en-US" sz="788" kern="10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361631" y="778313"/>
                <a:ext cx="1489427" cy="3769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68580" tIns="34290" rIns="68580" bIns="34290" anchor="t" anchorCtr="0">
                <a:spAutoFit/>
              </a:bodyPr>
              <a:lstStyle/>
              <a:p>
                <a:pPr indent="95250"/>
                <a:r>
                  <a:rPr lang="ja-JP" altLang="en-US" sz="105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　　</a:t>
                </a:r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評価と</a:t>
                </a:r>
                <a:endParaRPr lang="en-US" altLang="ja-JP" sz="1100" i="1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indent="95250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フィードバック</a:t>
                </a:r>
                <a:endParaRPr lang="ja-JP" altLang="en-US" sz="11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4" name="テキスト ボックス 2"/>
            <p:cNvSpPr txBox="1">
              <a:spLocks noChangeArrowheads="1"/>
            </p:cNvSpPr>
            <p:nvPr/>
          </p:nvSpPr>
          <p:spPr bwMode="auto">
            <a:xfrm>
              <a:off x="3733560" y="847227"/>
              <a:ext cx="1539942" cy="56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ctr"/>
              <a:r>
                <a:rPr lang="ja-JP" altLang="en-US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自己理解と</a:t>
              </a:r>
              <a:endParaRPr lang="en-US" altLang="ja-JP" sz="14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sz="14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自己有用感</a:t>
              </a: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1180769" y="2116303"/>
            <a:ext cx="1898161" cy="1349799"/>
            <a:chOff x="1152335" y="2944931"/>
            <a:chExt cx="2559426" cy="1740842"/>
          </a:xfrm>
        </p:grpSpPr>
        <p:grpSp>
          <p:nvGrpSpPr>
            <p:cNvPr id="55" name="グループ化 54"/>
            <p:cNvGrpSpPr/>
            <p:nvPr/>
          </p:nvGrpSpPr>
          <p:grpSpPr>
            <a:xfrm>
              <a:off x="1152335" y="2944931"/>
              <a:ext cx="2559426" cy="1740842"/>
              <a:chOff x="-1" y="-1"/>
              <a:chExt cx="2559426" cy="1740842"/>
            </a:xfrm>
          </p:grpSpPr>
          <p:sp>
            <p:nvSpPr>
              <p:cNvPr id="56" name="楕円 55"/>
              <p:cNvSpPr/>
              <p:nvPr/>
            </p:nvSpPr>
            <p:spPr>
              <a:xfrm>
                <a:off x="132356" y="580107"/>
                <a:ext cx="2427069" cy="1160734"/>
              </a:xfrm>
              <a:prstGeom prst="ellipse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350"/>
              </a:p>
            </p:txBody>
          </p:sp>
          <p:sp>
            <p:nvSpPr>
              <p:cNvPr id="57" name="円形吹き出し 56"/>
              <p:cNvSpPr/>
              <p:nvPr/>
            </p:nvSpPr>
            <p:spPr>
              <a:xfrm>
                <a:off x="-1" y="-1"/>
                <a:ext cx="1990196" cy="1114305"/>
              </a:xfrm>
              <a:prstGeom prst="wedgeEllipseCallout">
                <a:avLst>
                  <a:gd name="adj1" fmla="val 69802"/>
                  <a:gd name="adj2" fmla="val -29113"/>
                </a:avLst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788" kern="100">
                    <a:latin typeface="游明朝" panose="02020400000000000000" pitchFamily="18" charset="-128"/>
                    <a:ea typeface="游明朝" panose="02020400000000000000" pitchFamily="18" charset="-128"/>
                    <a:cs typeface="Times New Roman" panose="02020603050405020304" pitchFamily="18" charset="0"/>
                  </a:rPr>
                  <a:t> </a:t>
                </a:r>
                <a:endParaRPr lang="ja-JP" altLang="en-US" sz="788" kern="10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260220" y="1129567"/>
                <a:ext cx="2171340" cy="502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68580" tIns="34290" rIns="68580" bIns="34290" anchor="t" anchorCtr="0">
                <a:noAutofit/>
              </a:bodyPr>
              <a:lstStyle/>
              <a:p>
                <a:pPr algn="ctr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実効性のある小中</a:t>
                </a:r>
                <a:endParaRPr lang="en-US" altLang="ja-JP" sz="1100" i="1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ctr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一貫体制作り</a:t>
                </a:r>
                <a:endParaRPr lang="en-US" altLang="ja-JP" sz="1100" i="1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テキスト ボックス 2"/>
            <p:cNvSpPr txBox="1">
              <a:spLocks noChangeArrowheads="1"/>
            </p:cNvSpPr>
            <p:nvPr/>
          </p:nvSpPr>
          <p:spPr bwMode="auto">
            <a:xfrm>
              <a:off x="1350033" y="3169877"/>
              <a:ext cx="1662430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９年間の</a:t>
              </a:r>
              <a:endParaRPr lang="en-US" altLang="ja-JP" sz="1400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発達段階</a:t>
              </a:r>
              <a:endParaRPr lang="en-US" altLang="ja-JP" sz="1400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6" name="グループ化 65"/>
          <p:cNvGrpSpPr/>
          <p:nvPr/>
        </p:nvGrpSpPr>
        <p:grpSpPr>
          <a:xfrm>
            <a:off x="7476818" y="5462557"/>
            <a:ext cx="1800000" cy="1169078"/>
            <a:chOff x="6356704" y="5198461"/>
            <a:chExt cx="2400001" cy="1558769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6356704" y="5198461"/>
              <a:ext cx="2400001" cy="1558769"/>
              <a:chOff x="-24573" y="-1"/>
              <a:chExt cx="2400001" cy="1558769"/>
            </a:xfrm>
          </p:grpSpPr>
          <p:sp>
            <p:nvSpPr>
              <p:cNvPr id="62" name="楕円 61"/>
              <p:cNvSpPr/>
              <p:nvPr/>
            </p:nvSpPr>
            <p:spPr>
              <a:xfrm>
                <a:off x="-24573" y="358769"/>
                <a:ext cx="2400001" cy="1199999"/>
              </a:xfrm>
              <a:prstGeom prst="ellipse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350"/>
              </a:p>
            </p:txBody>
          </p:sp>
          <p:sp>
            <p:nvSpPr>
              <p:cNvPr id="63" name="円形吹き出し 62"/>
              <p:cNvSpPr/>
              <p:nvPr/>
            </p:nvSpPr>
            <p:spPr>
              <a:xfrm>
                <a:off x="0" y="-1"/>
                <a:ext cx="1967999" cy="1151999"/>
              </a:xfrm>
              <a:prstGeom prst="wedgeEllipseCallout">
                <a:avLst>
                  <a:gd name="adj1" fmla="val 63583"/>
                  <a:gd name="adj2" fmla="val -47998"/>
                </a:avLst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788" kern="100">
                    <a:latin typeface="游明朝" panose="02020400000000000000" pitchFamily="18" charset="-128"/>
                    <a:ea typeface="游明朝" panose="02020400000000000000" pitchFamily="18" charset="-128"/>
                    <a:cs typeface="Times New Roman" panose="02020603050405020304" pitchFamily="18" charset="0"/>
                  </a:rPr>
                  <a:t> </a:t>
                </a:r>
                <a:endParaRPr lang="ja-JP" altLang="en-US" sz="788" kern="10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219907" y="1016705"/>
                <a:ext cx="1772666" cy="4719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68580" tIns="34290" rIns="68580" bIns="34290" anchor="t" anchorCtr="0">
                <a:spAutoFit/>
              </a:bodyPr>
              <a:lstStyle/>
              <a:p>
                <a:pPr algn="ctr"/>
                <a:r>
                  <a:rPr lang="ja-JP" altLang="en-US" sz="75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　　　　　　</a:t>
                </a:r>
                <a:endParaRPr lang="en-US" altLang="ja-JP" sz="1100" i="1" kern="100" dirty="0"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endParaRPr>
              </a:p>
              <a:p>
                <a:pPr algn="ctr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生徒数の減少</a:t>
                </a:r>
                <a:endParaRPr lang="ja-JP" altLang="en-US" sz="11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5" name="テキスト ボックス 2"/>
            <p:cNvSpPr txBox="1">
              <a:spLocks noChangeArrowheads="1"/>
            </p:cNvSpPr>
            <p:nvPr/>
          </p:nvSpPr>
          <p:spPr bwMode="auto">
            <a:xfrm>
              <a:off x="6554726" y="5452157"/>
              <a:ext cx="1744346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アイデンティティの確立</a:t>
              </a:r>
              <a:endPara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615655" y="3728606"/>
            <a:ext cx="2005000" cy="1379984"/>
            <a:chOff x="9938117" y="3552446"/>
            <a:chExt cx="2389301" cy="1675020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9938117" y="3552446"/>
              <a:ext cx="2389301" cy="1675020"/>
              <a:chOff x="35751" y="-67234"/>
              <a:chExt cx="2389511" cy="1675020"/>
            </a:xfrm>
          </p:grpSpPr>
          <p:sp>
            <p:nvSpPr>
              <p:cNvPr id="68" name="楕円 67"/>
              <p:cNvSpPr/>
              <p:nvPr/>
            </p:nvSpPr>
            <p:spPr>
              <a:xfrm>
                <a:off x="280065" y="515371"/>
                <a:ext cx="2145197" cy="109241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 sz="1350"/>
              </a:p>
            </p:txBody>
          </p:sp>
          <p:sp>
            <p:nvSpPr>
              <p:cNvPr id="69" name="円形吹き出し 68"/>
              <p:cNvSpPr/>
              <p:nvPr/>
            </p:nvSpPr>
            <p:spPr>
              <a:xfrm>
                <a:off x="35751" y="-67234"/>
                <a:ext cx="1759061" cy="1048720"/>
              </a:xfrm>
              <a:prstGeom prst="wedgeEllipseCallout">
                <a:avLst>
                  <a:gd name="adj1" fmla="val -66124"/>
                  <a:gd name="adj2" fmla="val 38583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788" kern="100">
                    <a:ea typeface="游明朝" panose="02020400000000000000" pitchFamily="18" charset="-128"/>
                    <a:cs typeface="Times New Roman" panose="02020603050405020304" pitchFamily="18" charset="0"/>
                  </a:rPr>
                  <a:t> </a:t>
                </a:r>
                <a:endParaRPr lang="ja-JP" altLang="en-US" sz="788" kern="100"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381124" y="1012677"/>
                <a:ext cx="1901669" cy="543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68580" tIns="34290" rIns="68580" bIns="34290" anchor="t" anchorCtr="0">
                <a:spAutoFit/>
              </a:bodyPr>
              <a:lstStyle/>
              <a:p>
                <a:pPr algn="ctr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教職員の異動に影響</a:t>
                </a:r>
                <a:endParaRPr lang="ja-JP" altLang="en-US" sz="11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  <a:p>
                <a:pPr algn="ctr"/>
                <a:r>
                  <a:rPr lang="ja-JP" altLang="en-US" sz="1100" i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されないシステム</a:t>
                </a:r>
                <a:endParaRPr lang="ja-JP" altLang="en-US" sz="11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1" name="テキスト ボックス 2"/>
            <p:cNvSpPr txBox="1">
              <a:spLocks noChangeArrowheads="1"/>
            </p:cNvSpPr>
            <p:nvPr/>
          </p:nvSpPr>
          <p:spPr bwMode="auto">
            <a:xfrm>
              <a:off x="9974947" y="3769617"/>
              <a:ext cx="1662430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持続可能な</a:t>
              </a:r>
              <a:endPara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sz="140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学びの保障</a:t>
              </a:r>
              <a:endParaRPr lang="ja-JP" altLang="en-US" sz="1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8669036" y="4709780"/>
            <a:ext cx="1394358" cy="686634"/>
            <a:chOff x="-1537067" y="3491504"/>
            <a:chExt cx="1336735" cy="598723"/>
          </a:xfrm>
        </p:grpSpPr>
        <p:sp>
          <p:nvSpPr>
            <p:cNvPr id="75" name="テキスト ボックス 2"/>
            <p:cNvSpPr txBox="1">
              <a:spLocks noChangeArrowheads="1"/>
            </p:cNvSpPr>
            <p:nvPr/>
          </p:nvSpPr>
          <p:spPr bwMode="auto">
            <a:xfrm rot="1958728">
              <a:off x="-1537067" y="3868820"/>
              <a:ext cx="998495" cy="221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just"/>
              <a:r>
                <a:rPr lang="ja-JP" altLang="en-US" sz="1200" b="1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誇り・愛着</a:t>
              </a:r>
              <a:endParaRPr lang="ja-JP" altLang="en-US" sz="12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76" name="テキスト ボックス 2"/>
            <p:cNvSpPr txBox="1">
              <a:spLocks noChangeArrowheads="1"/>
            </p:cNvSpPr>
            <p:nvPr/>
          </p:nvSpPr>
          <p:spPr bwMode="auto">
            <a:xfrm rot="1859038">
              <a:off x="-1298167" y="3491504"/>
              <a:ext cx="1097835" cy="221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just"/>
              <a:r>
                <a:rPr lang="ja-JP" altLang="en-US" sz="1200" b="1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リソース活用</a:t>
              </a:r>
              <a:endParaRPr lang="ja-JP" altLang="en-US" sz="12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0" name="グループ化 99"/>
          <p:cNvGrpSpPr/>
          <p:nvPr/>
        </p:nvGrpSpPr>
        <p:grpSpPr>
          <a:xfrm>
            <a:off x="2090705" y="1504694"/>
            <a:ext cx="1772818" cy="557735"/>
            <a:chOff x="2064158" y="1631952"/>
            <a:chExt cx="2171760" cy="709767"/>
          </a:xfrm>
        </p:grpSpPr>
        <p:sp>
          <p:nvSpPr>
            <p:cNvPr id="90" name="テキスト ボックス 2"/>
            <p:cNvSpPr txBox="1">
              <a:spLocks noChangeArrowheads="1"/>
            </p:cNvSpPr>
            <p:nvPr/>
          </p:nvSpPr>
          <p:spPr bwMode="auto">
            <a:xfrm rot="2040000">
              <a:off x="2870123" y="1631952"/>
              <a:ext cx="1365795" cy="361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just"/>
              <a:r>
                <a:rPr lang="ja-JP" altLang="en-US" sz="14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2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憧れ・夢</a:t>
              </a:r>
            </a:p>
          </p:txBody>
        </p:sp>
        <p:sp>
          <p:nvSpPr>
            <p:cNvPr id="99" name="テキスト ボックス 2"/>
            <p:cNvSpPr txBox="1">
              <a:spLocks noChangeArrowheads="1"/>
            </p:cNvSpPr>
            <p:nvPr/>
          </p:nvSpPr>
          <p:spPr bwMode="auto">
            <a:xfrm rot="1926108">
              <a:off x="2064158" y="2018589"/>
              <a:ext cx="1707880" cy="323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spAutoFit/>
            </a:bodyPr>
            <a:lstStyle/>
            <a:p>
              <a:pPr algn="ctr"/>
              <a:r>
                <a:rPr lang="ja-JP" altLang="en-US" sz="120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豊かな人間関係</a:t>
              </a:r>
            </a:p>
          </p:txBody>
        </p:sp>
      </p:grpSp>
      <p:sp>
        <p:nvSpPr>
          <p:cNvPr id="4" name="テキスト ボックス 1"/>
          <p:cNvSpPr txBox="1"/>
          <p:nvPr/>
        </p:nvSpPr>
        <p:spPr>
          <a:xfrm>
            <a:off x="1018659" y="70385"/>
            <a:ext cx="6476923" cy="547113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55721" tIns="6668" rIns="55721" bIns="666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4472C4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令和７年度　十日町市立吉田中学校　グランドデザイン</a:t>
            </a:r>
            <a:endParaRPr lang="en-US" altLang="ja-JP" sz="2000" b="1" kern="100" dirty="0">
              <a:ln w="9525" cap="flat" cmpd="sng" algn="ctr">
                <a:solidFill>
                  <a:srgbClr val="FFFFFF"/>
                </a:solidFill>
                <a:prstDash val="solid"/>
                <a:round/>
              </a:ln>
              <a:solidFill>
                <a:srgbClr val="4472C4"/>
              </a:solidFill>
              <a:effectLst>
                <a:outerShdw blurRad="12700" dist="38100" dir="2700000" algn="tl">
                  <a:schemeClr val="accent5">
                    <a:lumMod val="60000"/>
                    <a:lumOff val="40000"/>
                  </a:scheme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endParaRPr lang="ja-JP" altLang="en-US" sz="2000" kern="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5" name="テキスト ボックス 2"/>
          <p:cNvSpPr txBox="1">
            <a:spLocks noChangeArrowheads="1"/>
          </p:cNvSpPr>
          <p:nvPr/>
        </p:nvSpPr>
        <p:spPr bwMode="auto">
          <a:xfrm>
            <a:off x="4103848" y="5020277"/>
            <a:ext cx="1343725" cy="230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noAutofit/>
          </a:bodyPr>
          <a:lstStyle/>
          <a:p>
            <a:pPr algn="just"/>
            <a:r>
              <a:rPr lang="ja-JP" altLang="en-US" sz="1000" b="1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</a:t>
            </a:r>
            <a:endParaRPr lang="ja-JP" altLang="en-US" sz="800" kern="100" dirty="0">
              <a:solidFill>
                <a:schemeClr val="bg2">
                  <a:lumMod val="25000"/>
                </a:schemeClr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4" name="テキスト ボックス 2"/>
          <p:cNvSpPr txBox="1">
            <a:spLocks noChangeArrowheads="1"/>
          </p:cNvSpPr>
          <p:nvPr/>
        </p:nvSpPr>
        <p:spPr bwMode="auto">
          <a:xfrm rot="19262096">
            <a:off x="341571" y="4093207"/>
            <a:ext cx="3440210" cy="5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noAutofit/>
          </a:bodyPr>
          <a:lstStyle/>
          <a:p>
            <a:r>
              <a:rPr lang="ja-JP" altLang="en-US" b="1" kern="100" dirty="0">
                <a:solidFill>
                  <a:srgbClr val="CC006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キャリア教育と</a:t>
            </a:r>
          </a:p>
          <a:p>
            <a:pPr algn="ctr"/>
            <a:r>
              <a:rPr lang="ja-JP" altLang="en-US" b="1" kern="100" dirty="0">
                <a:solidFill>
                  <a:srgbClr val="CC006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アントレプレナーシップの推進</a:t>
            </a:r>
          </a:p>
        </p:txBody>
      </p:sp>
      <p:grpSp>
        <p:nvGrpSpPr>
          <p:cNvPr id="140" name="グループ化 139"/>
          <p:cNvGrpSpPr/>
          <p:nvPr/>
        </p:nvGrpSpPr>
        <p:grpSpPr>
          <a:xfrm rot="19260000">
            <a:off x="2261555" y="3012838"/>
            <a:ext cx="7176951" cy="1186795"/>
            <a:chOff x="2147999" y="1437672"/>
            <a:chExt cx="5282044" cy="923925"/>
          </a:xfrm>
          <a:gradFill flip="none" rotWithShape="1">
            <a:gsLst>
              <a:gs pos="0">
                <a:srgbClr val="D2B432"/>
              </a:gs>
              <a:gs pos="50000">
                <a:srgbClr val="FFDD4F">
                  <a:shade val="67500"/>
                  <a:satMod val="115000"/>
                </a:srgbClr>
              </a:gs>
              <a:gs pos="100000">
                <a:srgbClr val="FFF093"/>
              </a:gs>
            </a:gsLst>
            <a:lin ang="16200000" scaled="1"/>
            <a:tileRect/>
          </a:gradFill>
        </p:grpSpPr>
        <p:sp>
          <p:nvSpPr>
            <p:cNvPr id="141" name="正方形/長方形 140"/>
            <p:cNvSpPr/>
            <p:nvPr/>
          </p:nvSpPr>
          <p:spPr>
            <a:xfrm>
              <a:off x="5177861" y="1623865"/>
              <a:ext cx="463369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5697658" y="1623864"/>
              <a:ext cx="877615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4682470" y="1623866"/>
              <a:ext cx="391338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4241483" y="1629721"/>
              <a:ext cx="325027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正方形/長方形 144"/>
            <p:cNvSpPr/>
            <p:nvPr/>
          </p:nvSpPr>
          <p:spPr>
            <a:xfrm>
              <a:off x="3798118" y="1625599"/>
              <a:ext cx="32924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3398902" y="1628321"/>
              <a:ext cx="26509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正方形/長方形 146"/>
            <p:cNvSpPr/>
            <p:nvPr/>
          </p:nvSpPr>
          <p:spPr>
            <a:xfrm>
              <a:off x="3022642" y="1628321"/>
              <a:ext cx="22477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" name="正方形/長方形 147"/>
            <p:cNvSpPr/>
            <p:nvPr/>
          </p:nvSpPr>
          <p:spPr>
            <a:xfrm>
              <a:off x="2709621" y="1625600"/>
              <a:ext cx="166930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" name="正方形/長方形 148"/>
            <p:cNvSpPr/>
            <p:nvPr/>
          </p:nvSpPr>
          <p:spPr>
            <a:xfrm>
              <a:off x="2430239" y="1625599"/>
              <a:ext cx="11611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0" name="正方形/長方形 149"/>
            <p:cNvSpPr/>
            <p:nvPr/>
          </p:nvSpPr>
          <p:spPr>
            <a:xfrm>
              <a:off x="2147999" y="1625600"/>
              <a:ext cx="8720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" name="二等辺三角形 150"/>
            <p:cNvSpPr/>
            <p:nvPr/>
          </p:nvSpPr>
          <p:spPr>
            <a:xfrm rot="5400000">
              <a:off x="6539455" y="1471010"/>
              <a:ext cx="923925" cy="85725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2" name="グループ化 151"/>
          <p:cNvGrpSpPr/>
          <p:nvPr/>
        </p:nvGrpSpPr>
        <p:grpSpPr>
          <a:xfrm rot="19260000">
            <a:off x="642968" y="3033861"/>
            <a:ext cx="7301030" cy="1061851"/>
            <a:chOff x="2147999" y="1437672"/>
            <a:chExt cx="5282044" cy="923925"/>
          </a:xfr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</p:grpSpPr>
        <p:sp>
          <p:nvSpPr>
            <p:cNvPr id="153" name="正方形/長方形 152"/>
            <p:cNvSpPr/>
            <p:nvPr/>
          </p:nvSpPr>
          <p:spPr>
            <a:xfrm>
              <a:off x="5177861" y="1623865"/>
              <a:ext cx="463369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4" name="正方形/長方形 153"/>
            <p:cNvSpPr/>
            <p:nvPr/>
          </p:nvSpPr>
          <p:spPr>
            <a:xfrm>
              <a:off x="5697658" y="1623864"/>
              <a:ext cx="877615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5" name="正方形/長方形 154"/>
            <p:cNvSpPr/>
            <p:nvPr/>
          </p:nvSpPr>
          <p:spPr>
            <a:xfrm>
              <a:off x="4682470" y="1623866"/>
              <a:ext cx="391338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6" name="正方形/長方形 155"/>
            <p:cNvSpPr/>
            <p:nvPr/>
          </p:nvSpPr>
          <p:spPr>
            <a:xfrm>
              <a:off x="4241483" y="1629721"/>
              <a:ext cx="325027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7" name="正方形/長方形 156"/>
            <p:cNvSpPr/>
            <p:nvPr/>
          </p:nvSpPr>
          <p:spPr>
            <a:xfrm>
              <a:off x="3798118" y="1625599"/>
              <a:ext cx="32924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" name="正方形/長方形 157"/>
            <p:cNvSpPr/>
            <p:nvPr/>
          </p:nvSpPr>
          <p:spPr>
            <a:xfrm>
              <a:off x="3398902" y="1628321"/>
              <a:ext cx="26509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9" name="正方形/長方形 158"/>
            <p:cNvSpPr/>
            <p:nvPr/>
          </p:nvSpPr>
          <p:spPr>
            <a:xfrm>
              <a:off x="3022642" y="1628321"/>
              <a:ext cx="22477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2709621" y="1625600"/>
              <a:ext cx="166930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正方形/長方形 160"/>
            <p:cNvSpPr/>
            <p:nvPr/>
          </p:nvSpPr>
          <p:spPr>
            <a:xfrm>
              <a:off x="2430239" y="1625599"/>
              <a:ext cx="11611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2" name="正方形/長方形 161"/>
            <p:cNvSpPr/>
            <p:nvPr/>
          </p:nvSpPr>
          <p:spPr>
            <a:xfrm>
              <a:off x="2147999" y="1625600"/>
              <a:ext cx="8720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3" name="二等辺三角形 162"/>
            <p:cNvSpPr/>
            <p:nvPr/>
          </p:nvSpPr>
          <p:spPr>
            <a:xfrm rot="5400000">
              <a:off x="6539455" y="1471010"/>
              <a:ext cx="923925" cy="85725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4" name="グループ化 163"/>
          <p:cNvGrpSpPr/>
          <p:nvPr/>
        </p:nvGrpSpPr>
        <p:grpSpPr>
          <a:xfrm rot="19260000">
            <a:off x="3902108" y="3015094"/>
            <a:ext cx="7419859" cy="1205935"/>
            <a:chOff x="2147999" y="1437672"/>
            <a:chExt cx="5282044" cy="923925"/>
          </a:xfr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</p:grpSpPr>
        <p:sp>
          <p:nvSpPr>
            <p:cNvPr id="165" name="正方形/長方形 164"/>
            <p:cNvSpPr/>
            <p:nvPr/>
          </p:nvSpPr>
          <p:spPr>
            <a:xfrm>
              <a:off x="5177861" y="1623865"/>
              <a:ext cx="463369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6" name="正方形/長方形 165"/>
            <p:cNvSpPr/>
            <p:nvPr/>
          </p:nvSpPr>
          <p:spPr>
            <a:xfrm>
              <a:off x="5697658" y="1623864"/>
              <a:ext cx="877615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4682470" y="1623866"/>
              <a:ext cx="391338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8" name="正方形/長方形 167"/>
            <p:cNvSpPr/>
            <p:nvPr/>
          </p:nvSpPr>
          <p:spPr>
            <a:xfrm>
              <a:off x="4241483" y="1629721"/>
              <a:ext cx="325027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9" name="正方形/長方形 168"/>
            <p:cNvSpPr/>
            <p:nvPr/>
          </p:nvSpPr>
          <p:spPr>
            <a:xfrm>
              <a:off x="3798118" y="1625599"/>
              <a:ext cx="32924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正方形/長方形 169"/>
            <p:cNvSpPr/>
            <p:nvPr/>
          </p:nvSpPr>
          <p:spPr>
            <a:xfrm>
              <a:off x="3398902" y="1628321"/>
              <a:ext cx="26509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正方形/長方形 170"/>
            <p:cNvSpPr/>
            <p:nvPr/>
          </p:nvSpPr>
          <p:spPr>
            <a:xfrm>
              <a:off x="3022642" y="1628321"/>
              <a:ext cx="22477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2" name="正方形/長方形 171"/>
            <p:cNvSpPr/>
            <p:nvPr/>
          </p:nvSpPr>
          <p:spPr>
            <a:xfrm>
              <a:off x="2709621" y="1625600"/>
              <a:ext cx="166930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3" name="正方形/長方形 172"/>
            <p:cNvSpPr/>
            <p:nvPr/>
          </p:nvSpPr>
          <p:spPr>
            <a:xfrm>
              <a:off x="2430239" y="1625599"/>
              <a:ext cx="116114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4" name="正方形/長方形 173"/>
            <p:cNvSpPr/>
            <p:nvPr/>
          </p:nvSpPr>
          <p:spPr>
            <a:xfrm>
              <a:off x="2147999" y="1625600"/>
              <a:ext cx="87201" cy="5515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二等辺三角形 174"/>
            <p:cNvSpPr/>
            <p:nvPr/>
          </p:nvSpPr>
          <p:spPr>
            <a:xfrm rot="5400000">
              <a:off x="6539455" y="1471010"/>
              <a:ext cx="923925" cy="85725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0" name="テキスト ボックス 2"/>
          <p:cNvSpPr txBox="1">
            <a:spLocks noChangeArrowheads="1"/>
          </p:cNvSpPr>
          <p:nvPr/>
        </p:nvSpPr>
        <p:spPr bwMode="auto">
          <a:xfrm rot="19252224">
            <a:off x="1197314" y="4599659"/>
            <a:ext cx="2748247" cy="71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何を理解しているか</a:t>
            </a:r>
            <a:endParaRPr lang="en-US" altLang="ja-JP" sz="1600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何ができるか</a:t>
            </a:r>
            <a:r>
              <a:rPr lang="ja-JP" altLang="en-US" sz="20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</a:t>
            </a:r>
            <a:endParaRPr lang="ja-JP" altLang="en-US" sz="2800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7" name="テキスト ボックス 2"/>
          <p:cNvSpPr txBox="1">
            <a:spLocks noChangeArrowheads="1"/>
          </p:cNvSpPr>
          <p:nvPr/>
        </p:nvSpPr>
        <p:spPr bwMode="auto">
          <a:xfrm rot="19252224">
            <a:off x="2744325" y="4624540"/>
            <a:ext cx="2883358" cy="71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どのように</a:t>
            </a:r>
            <a:endParaRPr lang="en-US" altLang="ja-JP" sz="1600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社会とかかわるか</a:t>
            </a:r>
            <a:endParaRPr lang="en-US" altLang="ja-JP" sz="1600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ja-JP" altLang="en-US" sz="1600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26" name="グループ化 125"/>
          <p:cNvGrpSpPr/>
          <p:nvPr/>
        </p:nvGrpSpPr>
        <p:grpSpPr>
          <a:xfrm>
            <a:off x="3493226" y="2349656"/>
            <a:ext cx="2088000" cy="2232000"/>
            <a:chOff x="5345161" y="3027088"/>
            <a:chExt cx="1756768" cy="222837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grpSpPr>
        <p:sp>
          <p:nvSpPr>
            <p:cNvPr id="127" name="正方形/長方形 126"/>
            <p:cNvSpPr/>
            <p:nvPr/>
          </p:nvSpPr>
          <p:spPr>
            <a:xfrm>
              <a:off x="5345161" y="3223550"/>
              <a:ext cx="1756768" cy="176987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" name="円/楕円 127"/>
            <p:cNvSpPr/>
            <p:nvPr/>
          </p:nvSpPr>
          <p:spPr>
            <a:xfrm>
              <a:off x="5347270" y="3027088"/>
              <a:ext cx="1752785" cy="48546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" name="円/楕円 128"/>
            <p:cNvSpPr/>
            <p:nvPr/>
          </p:nvSpPr>
          <p:spPr>
            <a:xfrm>
              <a:off x="5345161" y="4769996"/>
              <a:ext cx="1752785" cy="4854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6586499" y="2349080"/>
            <a:ext cx="2149620" cy="2268000"/>
            <a:chOff x="5345161" y="3027088"/>
            <a:chExt cx="1756768" cy="222837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grpSpPr>
        <p:sp>
          <p:nvSpPr>
            <p:cNvPr id="123" name="正方形/長方形 122"/>
            <p:cNvSpPr/>
            <p:nvPr/>
          </p:nvSpPr>
          <p:spPr>
            <a:xfrm>
              <a:off x="5345161" y="3223550"/>
              <a:ext cx="1756768" cy="176987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円/楕円 123"/>
            <p:cNvSpPr/>
            <p:nvPr/>
          </p:nvSpPr>
          <p:spPr>
            <a:xfrm>
              <a:off x="5347270" y="3027088"/>
              <a:ext cx="1752785" cy="48546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" name="円/楕円 124"/>
            <p:cNvSpPr/>
            <p:nvPr/>
          </p:nvSpPr>
          <p:spPr>
            <a:xfrm>
              <a:off x="5345161" y="4769996"/>
              <a:ext cx="1752785" cy="4854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8" name="グループ化 107"/>
          <p:cNvGrpSpPr/>
          <p:nvPr/>
        </p:nvGrpSpPr>
        <p:grpSpPr>
          <a:xfrm>
            <a:off x="5040594" y="2637188"/>
            <a:ext cx="2088000" cy="2268000"/>
            <a:chOff x="5345161" y="3027088"/>
            <a:chExt cx="1756768" cy="222837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grpSpPr>
        <p:sp>
          <p:nvSpPr>
            <p:cNvPr id="23" name="正方形/長方形 22"/>
            <p:cNvSpPr/>
            <p:nvPr/>
          </p:nvSpPr>
          <p:spPr>
            <a:xfrm>
              <a:off x="5345161" y="3223550"/>
              <a:ext cx="1756768" cy="176987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円/楕円 2"/>
            <p:cNvSpPr/>
            <p:nvPr/>
          </p:nvSpPr>
          <p:spPr>
            <a:xfrm>
              <a:off x="5347270" y="3027088"/>
              <a:ext cx="1752785" cy="48546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円/楕円 120"/>
            <p:cNvSpPr/>
            <p:nvPr/>
          </p:nvSpPr>
          <p:spPr>
            <a:xfrm>
              <a:off x="5345161" y="4769996"/>
              <a:ext cx="1752785" cy="4854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8" name="正方形/長方形 9"/>
          <p:cNvSpPr>
            <a:spLocks noChangeArrowheads="1"/>
          </p:cNvSpPr>
          <p:nvPr/>
        </p:nvSpPr>
        <p:spPr bwMode="auto">
          <a:xfrm>
            <a:off x="5716902" y="2748403"/>
            <a:ext cx="648054" cy="37151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44450" cmpd="thickThin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知↑</a:t>
            </a:r>
          </a:p>
        </p:txBody>
      </p:sp>
      <p:sp>
        <p:nvSpPr>
          <p:cNvPr id="189" name="正方形/長方形 46"/>
          <p:cNvSpPr>
            <a:spLocks noChangeArrowheads="1"/>
          </p:cNvSpPr>
          <p:nvPr/>
        </p:nvSpPr>
        <p:spPr bwMode="auto">
          <a:xfrm>
            <a:off x="4215037" y="2399657"/>
            <a:ext cx="653911" cy="37151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44450" cmpd="thickThin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徳↑</a:t>
            </a:r>
          </a:p>
        </p:txBody>
      </p:sp>
      <p:sp>
        <p:nvSpPr>
          <p:cNvPr id="190" name="正方形/長方形 47"/>
          <p:cNvSpPr>
            <a:spLocks noChangeArrowheads="1"/>
          </p:cNvSpPr>
          <p:nvPr/>
        </p:nvSpPr>
        <p:spPr bwMode="auto">
          <a:xfrm>
            <a:off x="7422152" y="2403183"/>
            <a:ext cx="659493" cy="37151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44450" cmpd="thickThin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体↑</a:t>
            </a:r>
          </a:p>
        </p:txBody>
      </p:sp>
      <p:grpSp>
        <p:nvGrpSpPr>
          <p:cNvPr id="181" name="グループ化 180"/>
          <p:cNvGrpSpPr/>
          <p:nvPr/>
        </p:nvGrpSpPr>
        <p:grpSpPr>
          <a:xfrm>
            <a:off x="7100694" y="149000"/>
            <a:ext cx="4536373" cy="1214437"/>
            <a:chOff x="1048545" y="257141"/>
            <a:chExt cx="4536373" cy="1214437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82" name="角丸四角形 181"/>
            <p:cNvSpPr/>
            <p:nvPr/>
          </p:nvSpPr>
          <p:spPr bwMode="auto">
            <a:xfrm>
              <a:off x="1048545" y="257141"/>
              <a:ext cx="4536373" cy="1214437"/>
            </a:xfrm>
            <a:prstGeom prst="roundRect">
              <a:avLst/>
            </a:prstGeom>
            <a:grpFill/>
            <a:ln w="44450" cap="flat" cmpd="thickThin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eaLnBrk="1" hangingPunct="1">
                <a:defRPr/>
              </a:pPr>
              <a:endParaRPr lang="ja-JP" altLang="en-US">
                <a:latin typeface="Arial" charset="0"/>
                <a:ea typeface="ＭＳ Ｐゴシック" charset="-128"/>
              </a:endParaRPr>
            </a:p>
          </p:txBody>
        </p:sp>
        <p:grpSp>
          <p:nvGrpSpPr>
            <p:cNvPr id="183" name="グループ化 182"/>
            <p:cNvGrpSpPr/>
            <p:nvPr/>
          </p:nvGrpSpPr>
          <p:grpSpPr>
            <a:xfrm>
              <a:off x="1097822" y="332859"/>
              <a:ext cx="4424239" cy="1027460"/>
              <a:chOff x="1097822" y="332859"/>
              <a:chExt cx="4424239" cy="1027460"/>
            </a:xfrm>
            <a:grpFill/>
          </p:grpSpPr>
          <p:sp>
            <p:nvSpPr>
              <p:cNvPr id="184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1473643" y="332859"/>
                <a:ext cx="3686175" cy="276225"/>
              </a:xfrm>
              <a:prstGeom prst="rect">
                <a:avLst/>
              </a:prstGeom>
              <a:grpFill/>
              <a:ln w="38100" cmpd="dbl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1200" b="1" dirty="0"/>
                  <a:t>＜教育目標＞   かかわり　みつめ　切り拓く生徒</a:t>
                </a:r>
                <a:endParaRPr lang="ja-JP" altLang="en-US" sz="1200" b="1" dirty="0">
                  <a:ea typeface="ＤＦＧ華康ゴシック体W5" pitchFamily="50" charset="-128"/>
                </a:endParaRPr>
              </a:p>
            </p:txBody>
          </p:sp>
          <p:sp>
            <p:nvSpPr>
              <p:cNvPr id="185" name="Text Box 7"/>
              <p:cNvSpPr txBox="1">
                <a:spLocks noChangeArrowheads="1"/>
              </p:cNvSpPr>
              <p:nvPr/>
            </p:nvSpPr>
            <p:spPr bwMode="auto">
              <a:xfrm>
                <a:off x="1097822" y="852488"/>
                <a:ext cx="4424239" cy="50783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/>
                  <a:t>◇　社会に関心をもち、豊かな人間関係を築きながら役割を果たす生徒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/>
                  <a:t>◇　自己理解を深めて夢や希望をもち、その実現に向けて力強く取り組もうとする生徒</a:t>
                </a:r>
                <a:endParaRPr lang="en-US" altLang="ja-JP" sz="900" b="1" dirty="0"/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900" b="1" dirty="0"/>
                  <a:t>◇　課題を明確にし、取組の計画を立て、自らの意思と責任で力強く実行する生徒</a:t>
                </a:r>
                <a:endParaRPr lang="en-US" altLang="ja-JP" sz="900" b="1" dirty="0"/>
              </a:p>
            </p:txBody>
          </p:sp>
          <p:sp>
            <p:nvSpPr>
              <p:cNvPr id="186" name="Text Box 31"/>
              <p:cNvSpPr txBox="1">
                <a:spLocks noChangeArrowheads="1"/>
              </p:cNvSpPr>
              <p:nvPr/>
            </p:nvSpPr>
            <p:spPr bwMode="auto">
              <a:xfrm>
                <a:off x="1927225" y="641576"/>
                <a:ext cx="2860675" cy="265112"/>
              </a:xfrm>
              <a:prstGeom prst="rect">
                <a:avLst/>
              </a:prstGeom>
              <a:grpFill/>
              <a:ln w="44450" cmpd="thickThin">
                <a:noFill/>
                <a:miter lim="800000"/>
                <a:headEnd/>
                <a:tailEnd/>
              </a:ln>
              <a:effectLst/>
            </p:spPr>
            <p:txBody>
              <a:bodyPr lIns="90000" tIns="46800" rIns="90000" bIns="46800" anchor="ctr" anchorCtr="1">
                <a:spAutoFit/>
              </a:bodyPr>
              <a:lstStyle/>
              <a:p>
                <a:pPr eaLnBrk="1" hangingPunct="1">
                  <a:defRPr/>
                </a:pPr>
                <a:r>
                  <a:rPr lang="ja-JP" altLang="en-US" sz="11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ea typeface="ＤＦ特太ゴシック体" pitchFamily="1" charset="-128"/>
                  </a:rPr>
                  <a:t>～強くて、やさしい人づくりに向けて～  </a:t>
                </a:r>
                <a:r>
                  <a:rPr lang="ja-JP" altLang="en-US" sz="105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ea typeface="ＭＳ Ｐゴシック" charset="-128"/>
                  </a:rPr>
                  <a:t>　　　</a:t>
                </a:r>
                <a:r>
                  <a:rPr lang="ja-JP" altLang="en-US" sz="1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ea typeface="ＭＳ Ｐゴシック" charset="-128"/>
                  </a:rPr>
                  <a:t>　　　　　　　　　　　　　　　　　　　　　　　　　　　　　　　　　　　　　　　　　　　　　　　　</a:t>
                </a:r>
                <a:endParaRPr lang="en-US" altLang="ja-JP" sz="1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ea typeface="ＭＳ Ｐゴシック" charset="-128"/>
                </a:endParaRPr>
              </a:p>
            </p:txBody>
          </p:sp>
        </p:grpSp>
      </p:grpSp>
      <p:sp>
        <p:nvSpPr>
          <p:cNvPr id="176" name="テキスト ボックス 2"/>
          <p:cNvSpPr txBox="1">
            <a:spLocks noChangeArrowheads="1"/>
          </p:cNvSpPr>
          <p:nvPr/>
        </p:nvSpPr>
        <p:spPr bwMode="auto">
          <a:xfrm rot="19252224">
            <a:off x="5688737" y="1585421"/>
            <a:ext cx="1729086" cy="65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kern="100" dirty="0">
                <a:solidFill>
                  <a:srgbClr val="FF0000"/>
                </a:solidFill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知識・技能</a:t>
            </a:r>
            <a:endParaRPr lang="ja-JP" altLang="en-US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9" name="テキスト ボックス 2"/>
          <p:cNvSpPr txBox="1">
            <a:spLocks noChangeArrowheads="1"/>
          </p:cNvSpPr>
          <p:nvPr/>
        </p:nvSpPr>
        <p:spPr bwMode="auto">
          <a:xfrm rot="19252224">
            <a:off x="7152096" y="1505799"/>
            <a:ext cx="1676945" cy="65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kern="100" dirty="0">
                <a:solidFill>
                  <a:srgbClr val="FF0000"/>
                </a:solidFill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学びに</a:t>
            </a:r>
            <a:endParaRPr lang="en-US" altLang="ja-JP" kern="100" dirty="0">
              <a:solidFill>
                <a:srgbClr val="FF0000"/>
              </a:solidFill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ja-JP" altLang="en-US" kern="100" dirty="0">
                <a:solidFill>
                  <a:srgbClr val="FF0000"/>
                </a:solidFill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向かう力</a:t>
            </a:r>
            <a:endParaRPr lang="ja-JP" altLang="en-US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80" name="テキスト ボックス 2"/>
          <p:cNvSpPr txBox="1">
            <a:spLocks noChangeArrowheads="1"/>
          </p:cNvSpPr>
          <p:nvPr/>
        </p:nvSpPr>
        <p:spPr bwMode="auto">
          <a:xfrm rot="19252224">
            <a:off x="8649256" y="1718620"/>
            <a:ext cx="1932801" cy="747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kern="100" dirty="0">
                <a:solidFill>
                  <a:srgbClr val="FF0000"/>
                </a:solidFill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思考力・判断力表現力</a:t>
            </a:r>
            <a:endParaRPr lang="ja-JP" altLang="en-US" kern="100" dirty="0">
              <a:solidFill>
                <a:srgbClr val="FF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46804" y="2919685"/>
            <a:ext cx="16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・人との交流を通した　</a:t>
            </a:r>
            <a:endParaRPr kumimoji="1" lang="en-US" altLang="ja-JP" sz="1200" dirty="0"/>
          </a:p>
          <a:p>
            <a:r>
              <a:rPr kumimoji="1" lang="ja-JP" altLang="en-US" sz="1200" dirty="0"/>
              <a:t>　自己肯定感育成</a:t>
            </a:r>
            <a:endParaRPr kumimoji="1" lang="en-US" altLang="ja-JP" sz="1200" dirty="0"/>
          </a:p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生徒ｱﾝｹｰﾄで肯定的回答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  <a:endParaRPr kumimoji="1"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/>
              <a:t>・ちがいをよさととらえ  </a:t>
            </a:r>
            <a:endParaRPr kumimoji="1" lang="en-US" altLang="ja-JP" sz="1200" dirty="0"/>
          </a:p>
          <a:p>
            <a:r>
              <a:rPr lang="en-US" altLang="ja-JP" sz="1200" dirty="0"/>
              <a:t>  </a:t>
            </a:r>
            <a:r>
              <a:rPr kumimoji="1" lang="ja-JP" altLang="en-US" sz="1200" dirty="0"/>
              <a:t>る人権感覚の醸成</a:t>
            </a:r>
            <a:endParaRPr kumimoji="1" lang="en-US" altLang="ja-JP" sz="1200" dirty="0"/>
          </a:p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生徒ｱﾝｹｰﾄで肯定的回答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</a:p>
        </p:txBody>
      </p:sp>
      <p:sp>
        <p:nvSpPr>
          <p:cNvPr id="191" name="テキスト ボックス 190"/>
          <p:cNvSpPr txBox="1"/>
          <p:nvPr/>
        </p:nvSpPr>
        <p:spPr>
          <a:xfrm>
            <a:off x="5151469" y="3150453"/>
            <a:ext cx="1814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・学力の一層の定着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NRT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で前年度を上回る生徒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  <a:endParaRPr kumimoji="1"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・目的をもった計画的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な学びの実現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生徒ｱﾝｹｰﾄで肯定的回答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  <a:endParaRPr kumimoji="1"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・学んだことをどう生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かせるか考える姿勢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の定着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生徒ｱﾝｹｰﾄで肯定的回答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</a:p>
        </p:txBody>
      </p:sp>
      <p:sp>
        <p:nvSpPr>
          <p:cNvPr id="178" name="テキスト ボックス 2"/>
          <p:cNvSpPr txBox="1">
            <a:spLocks noChangeArrowheads="1"/>
          </p:cNvSpPr>
          <p:nvPr/>
        </p:nvSpPr>
        <p:spPr bwMode="auto">
          <a:xfrm rot="19252224">
            <a:off x="4569892" y="4801186"/>
            <a:ext cx="2559844" cy="71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理解したこと</a:t>
            </a:r>
            <a:endParaRPr lang="en-US" altLang="ja-JP" sz="1600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ja-JP" altLang="en-US" sz="1600" kern="100" dirty="0"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をどう使うか</a:t>
            </a:r>
            <a:endParaRPr lang="en-US" altLang="ja-JP" sz="1600" kern="100" dirty="0"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788565" y="2773051"/>
            <a:ext cx="19211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ja-JP" altLang="en-US" sz="3200" b="1" i="1" cap="none" spc="0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ＳＤＧｓ</a:t>
            </a:r>
            <a:endParaRPr lang="ja-JP" altLang="en-US" sz="3200" b="1" i="1" cap="none" spc="0" dirty="0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104" name="グループ化 103"/>
          <p:cNvGrpSpPr/>
          <p:nvPr/>
        </p:nvGrpSpPr>
        <p:grpSpPr>
          <a:xfrm>
            <a:off x="504824" y="5874414"/>
            <a:ext cx="4125178" cy="845776"/>
            <a:chOff x="-904785" y="5061145"/>
            <a:chExt cx="3496573" cy="1247140"/>
          </a:xfrm>
        </p:grpSpPr>
        <p:sp>
          <p:nvSpPr>
            <p:cNvPr id="16" name="対角する 2 つの角を切り取った四角形 15"/>
            <p:cNvSpPr/>
            <p:nvPr/>
          </p:nvSpPr>
          <p:spPr>
            <a:xfrm rot="16200000">
              <a:off x="219932" y="3936428"/>
              <a:ext cx="1247140" cy="3496573"/>
            </a:xfrm>
            <a:prstGeom prst="snip2DiagRect">
              <a:avLst/>
            </a:prstGeom>
            <a:gradFill flip="none" rotWithShape="1">
              <a:gsLst>
                <a:gs pos="7000">
                  <a:srgbClr val="EDFD59"/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350"/>
            </a:p>
          </p:txBody>
        </p:sp>
        <p:sp>
          <p:nvSpPr>
            <p:cNvPr id="17" name="テキスト ボックス 2"/>
            <p:cNvSpPr txBox="1">
              <a:spLocks noChangeArrowheads="1"/>
            </p:cNvSpPr>
            <p:nvPr/>
          </p:nvSpPr>
          <p:spPr bwMode="auto">
            <a:xfrm>
              <a:off x="-796703" y="5143404"/>
              <a:ext cx="3259795" cy="1154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r>
                <a:rPr lang="en-US" altLang="ja-JP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【</a:t>
              </a:r>
              <a:r>
                <a:rPr lang="ja-JP" altLang="en-US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実態</a:t>
              </a:r>
              <a:r>
                <a:rPr lang="en-US" altLang="ja-JP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】</a:t>
              </a:r>
              <a:r>
                <a:rPr lang="ja-JP" altLang="en-US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　</a:t>
              </a:r>
              <a:endParaRPr lang="ja-JP" altLang="en-US" sz="788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・協力的な地域と素直でひたむきな生徒</a:t>
              </a:r>
              <a:endParaRPr lang="en-US" altLang="ja-JP" sz="105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・具体的な夢や目標の実現に向けた計画力と行動力の不足</a:t>
              </a: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・小規模校におけるメリットの活用とデメリットの克服</a:t>
              </a:r>
            </a:p>
          </p:txBody>
        </p:sp>
      </p:grpSp>
      <p:sp>
        <p:nvSpPr>
          <p:cNvPr id="193" name="テキスト ボックス 192"/>
          <p:cNvSpPr txBox="1"/>
          <p:nvPr/>
        </p:nvSpPr>
        <p:spPr>
          <a:xfrm>
            <a:off x="7026218" y="2941609"/>
            <a:ext cx="177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・生活リズムの自己管　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理能力の向上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生徒ｱﾝｹｰﾄで肯定的回答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  <a:endParaRPr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・健康に対する正しい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知識獲得と体力向上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新体力ﾃｽﾄで、前年度の総合得</a:t>
            </a:r>
            <a:endParaRPr kumimoji="1" lang="en-US" altLang="ja-JP" sz="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点記録を上回った生徒</a:t>
            </a:r>
            <a:r>
              <a:rPr kumimoji="1" lang="en-US" altLang="ja-JP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90</a:t>
            </a:r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％以上</a:t>
            </a:r>
          </a:p>
        </p:txBody>
      </p:sp>
      <p:sp>
        <p:nvSpPr>
          <p:cNvPr id="2" name="左矢印 1"/>
          <p:cNvSpPr/>
          <p:nvPr/>
        </p:nvSpPr>
        <p:spPr>
          <a:xfrm rot="1800000">
            <a:off x="8856623" y="4518469"/>
            <a:ext cx="1082388" cy="514137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左矢印 138"/>
          <p:cNvSpPr/>
          <p:nvPr/>
        </p:nvSpPr>
        <p:spPr>
          <a:xfrm rot="12660000">
            <a:off x="8646833" y="5010743"/>
            <a:ext cx="1082388" cy="514137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左矢印 191"/>
          <p:cNvSpPr/>
          <p:nvPr/>
        </p:nvSpPr>
        <p:spPr>
          <a:xfrm rot="12660000">
            <a:off x="2151340" y="1708805"/>
            <a:ext cx="1303855" cy="514137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左矢印 194"/>
          <p:cNvSpPr/>
          <p:nvPr/>
        </p:nvSpPr>
        <p:spPr>
          <a:xfrm rot="1860000">
            <a:off x="2677242" y="1319372"/>
            <a:ext cx="1082388" cy="514137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9" name="グループ化 118"/>
          <p:cNvGrpSpPr/>
          <p:nvPr/>
        </p:nvGrpSpPr>
        <p:grpSpPr>
          <a:xfrm>
            <a:off x="4655619" y="5858941"/>
            <a:ext cx="2600152" cy="845776"/>
            <a:chOff x="-1141710" y="5138442"/>
            <a:chExt cx="2203934" cy="1247140"/>
          </a:xfrm>
        </p:grpSpPr>
        <p:sp>
          <p:nvSpPr>
            <p:cNvPr id="120" name="対角する 2 つの角を切り取った四角形 119"/>
            <p:cNvSpPr/>
            <p:nvPr/>
          </p:nvSpPr>
          <p:spPr>
            <a:xfrm rot="16200000">
              <a:off x="-663313" y="4660045"/>
              <a:ext cx="1247140" cy="2203934"/>
            </a:xfrm>
            <a:prstGeom prst="snip2DiagRect">
              <a:avLst/>
            </a:prstGeom>
            <a:gradFill flip="none" rotWithShape="1">
              <a:gsLst>
                <a:gs pos="7000">
                  <a:srgbClr val="EDFD59"/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350"/>
            </a:p>
          </p:txBody>
        </p:sp>
        <p:sp>
          <p:nvSpPr>
            <p:cNvPr id="130" name="テキスト ボックス 2"/>
            <p:cNvSpPr txBox="1">
              <a:spLocks noChangeArrowheads="1"/>
            </p:cNvSpPr>
            <p:nvPr/>
          </p:nvSpPr>
          <p:spPr bwMode="auto">
            <a:xfrm>
              <a:off x="-1088752" y="5219554"/>
              <a:ext cx="1865208" cy="1040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r>
                <a:rPr lang="en-US" altLang="ja-JP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【</a:t>
              </a:r>
              <a:r>
                <a:rPr lang="ja-JP" altLang="en-US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教育実践における課題</a:t>
              </a:r>
              <a:r>
                <a:rPr lang="en-US" altLang="ja-JP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】</a:t>
              </a:r>
              <a:r>
                <a:rPr lang="ja-JP" altLang="en-US" sz="1050" kern="100" dirty="0">
                  <a:latin typeface="游明朝" panose="02020400000000000000" pitchFamily="18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　</a:t>
              </a:r>
              <a:endParaRPr lang="ja-JP" altLang="en-US" sz="788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・学力向上</a:t>
              </a:r>
              <a:endParaRPr lang="en-US" altLang="ja-JP" sz="105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・いじめ・不登校対策</a:t>
              </a:r>
              <a:endParaRPr lang="en-US" altLang="ja-JP" sz="105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050" kern="100" dirty="0"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・特別支援教育の充実</a:t>
              </a:r>
            </a:p>
          </p:txBody>
        </p:sp>
      </p:grpSp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E092AB65-512F-5220-6835-F745DBFFB589}"/>
              </a:ext>
            </a:extLst>
          </p:cNvPr>
          <p:cNvSpPr txBox="1">
            <a:spLocks noChangeArrowheads="1"/>
          </p:cNvSpPr>
          <p:nvPr/>
        </p:nvSpPr>
        <p:spPr bwMode="auto">
          <a:xfrm rot="19380000">
            <a:off x="6068263" y="4679434"/>
            <a:ext cx="3194385" cy="76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noAutofit/>
          </a:bodyPr>
          <a:lstStyle/>
          <a:p>
            <a:r>
              <a:rPr lang="ja-JP" altLang="en-US" b="1" kern="100" dirty="0">
                <a:solidFill>
                  <a:srgbClr val="CC006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居心地のよい学級づくり</a:t>
            </a:r>
          </a:p>
          <a:p>
            <a:r>
              <a:rPr lang="ja-JP" altLang="en-US" b="1" kern="100" dirty="0">
                <a:solidFill>
                  <a:srgbClr val="CC006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を中核にして</a:t>
            </a:r>
          </a:p>
        </p:txBody>
      </p:sp>
    </p:spTree>
    <p:extLst>
      <p:ext uri="{BB962C8B-B14F-4D97-AF65-F5344CB8AC3E}">
        <p14:creationId xmlns:p14="http://schemas.microsoft.com/office/powerpoint/2010/main" val="1899118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416</Words>
  <Application>Microsoft Office PowerPoint</Application>
  <PresentationFormat>ワイド画面</PresentationFormat>
  <Paragraphs>85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ＤＦＧ華康ゴシック体W5</vt:lpstr>
      <vt:lpstr>ＤＦ特太ゴシック体</vt:lpstr>
      <vt:lpstr>ＭＳ Ｐゴシック</vt:lpstr>
      <vt:lpstr>ＭＳ ゴシック</vt:lpstr>
      <vt:lpstr>ＭＳ 明朝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>十日町市教育委員会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JYDP004</dc:creator>
  <cp:lastModifiedBy>JYDP006</cp:lastModifiedBy>
  <cp:revision>90</cp:revision>
  <cp:lastPrinted>2024-12-16T23:09:22Z</cp:lastPrinted>
  <dcterms:created xsi:type="dcterms:W3CDTF">2020-04-23T05:56:08Z</dcterms:created>
  <dcterms:modified xsi:type="dcterms:W3CDTF">2024-12-16T23:09:26Z</dcterms:modified>
</cp:coreProperties>
</file>